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2"/>
    <p:sldId id="302" r:id="rId3"/>
    <p:sldId id="330" r:id="rId4"/>
    <p:sldId id="324" r:id="rId5"/>
    <p:sldId id="326" r:id="rId6"/>
    <p:sldId id="335" r:id="rId7"/>
    <p:sldId id="334" r:id="rId8"/>
    <p:sldId id="316" r:id="rId9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388" autoAdjust="0"/>
    <p:restoredTop sz="85486" autoAdjust="0"/>
  </p:normalViewPr>
  <p:slideViewPr>
    <p:cSldViewPr>
      <p:cViewPr varScale="1">
        <p:scale>
          <a:sx n="77" d="100"/>
          <a:sy n="77" d="100"/>
        </p:scale>
        <p:origin x="132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84"/>
    </p:cViewPr>
  </p:sorterViewPr>
  <p:notesViewPr>
    <p:cSldViewPr>
      <p:cViewPr varScale="1">
        <p:scale>
          <a:sx n="47" d="100"/>
          <a:sy n="47" d="100"/>
        </p:scale>
        <p:origin x="-1968" y="-102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1"/>
            <a:ext cx="2982119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CC411-0B90-41EC-BB61-9F73FA81307E}" type="datetimeFigureOut">
              <a:rPr lang="en-US" smtClean="0"/>
              <a:t>12/17/2018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6"/>
            <a:ext cx="2982119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676"/>
            <a:ext cx="2982119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CA98C-A0E0-4016-92C1-438BBB6A1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0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526" cy="46544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760" y="1"/>
            <a:ext cx="2982526" cy="465445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BFC7B87-0BA5-45CB-B252-83A74D565B3D}" type="datetimeFigureOut">
              <a:rPr lang="en-US"/>
              <a:pPr>
                <a:defRPr/>
              </a:pPr>
              <a:t>12/17/2018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6013" y="696913"/>
            <a:ext cx="4649787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570" y="4415479"/>
            <a:ext cx="5506673" cy="4184317"/>
          </a:xfrm>
          <a:prstGeom prst="rect">
            <a:avLst/>
          </a:prstGeom>
        </p:spPr>
        <p:txBody>
          <a:bodyPr vert="horz" lIns="92309" tIns="46154" rIns="92309" bIns="4615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395"/>
            <a:ext cx="2982526" cy="46544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760" y="8829395"/>
            <a:ext cx="2982526" cy="465445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4F06D2A-F673-4DC8-9D37-E8CA78E30C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7202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3039" indent="-2780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12368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57315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02262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47209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92156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37103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82050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C917B09-D786-4673-8192-FD0782990D18}" type="slidenum">
              <a:rPr lang="en-US" smtClean="0"/>
              <a:pPr eaLnBrk="1" hangingPunct="1"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4F06D2A-F673-4DC8-9D37-E8CA78E30C2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69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B4B95-141F-41DF-81B5-734F8DCB2D5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88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B4B95-141F-41DF-81B5-734F8DCB2D5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88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23039" indent="-278092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12368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57315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02262" indent="-22247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47209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892156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37103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782050" indent="-2224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8CEF727-66AF-47DC-96C6-719FD3111083}" type="slidenum">
              <a:rPr lang="en-US" smtClean="0"/>
              <a:pPr eaLnBrk="1" hangingPunct="1"/>
              <a:t>8</a:t>
            </a:fld>
            <a:endParaRPr lang="en-US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873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89175"/>
            <a:ext cx="6400800" cy="12160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8DF10-0A02-48F5-8758-6AEDAFE6D0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9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AE773-59CE-49AB-A917-4AEFE835C8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93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58459-B14F-4514-B4B8-7EC1F9CD98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89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CF166-1B79-4625-8B36-6B0AFCCA2B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88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A20D4B-900B-4BAE-9AD0-9B5FC1E0B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851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53F7C-E91F-4094-8288-F3CE666452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92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830D5-AEC0-4348-A2FB-FEF323BAD3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37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6C0A6-B73B-4871-836B-BDE02CF20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02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2D5C1-F35B-438A-B0B4-704CABC5A2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4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FD642-4E2D-414A-B7BC-8D9BE30B58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79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F9433-5FF0-49D9-A9FE-65FE75CC30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89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162F0EAE-8ED3-454F-A1AB-15236E3D21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aren.yunk@dot.gov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990600"/>
            <a:ext cx="8610600" cy="1752600"/>
          </a:xfrm>
        </p:spPr>
        <p:txBody>
          <a:bodyPr/>
          <a:lstStyle/>
          <a:p>
            <a:pPr eaLnBrk="1" hangingPunct="1"/>
            <a:r>
              <a:rPr lang="en-US" sz="4000" b="1" dirty="0"/>
              <a:t>CMF Tune Up:</a:t>
            </a:r>
            <a:br>
              <a:rPr lang="en-US" sz="4000" b="1" dirty="0"/>
            </a:br>
            <a:r>
              <a:rPr lang="en-US" sz="3200" dirty="0"/>
              <a:t>Resources, Methods, and Real World Applications of CMFs</a:t>
            </a:r>
            <a:endParaRPr lang="en-US" sz="2800" i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3962400"/>
            <a:ext cx="5486400" cy="25146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endParaRPr lang="en-US" sz="2000" dirty="0"/>
          </a:p>
          <a:p>
            <a:pPr algn="l"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dirty="0"/>
              <a:t>December 17,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Karen Scurry, P.E.</a:t>
            </a:r>
          </a:p>
          <a:p>
            <a:pPr marL="0" indent="0" algn="ctr">
              <a:buNone/>
            </a:pPr>
            <a:r>
              <a:rPr lang="en-US" dirty="0"/>
              <a:t>FHWA Office of Safety Programs</a:t>
            </a:r>
          </a:p>
        </p:txBody>
      </p:sp>
    </p:spTree>
    <p:extLst>
      <p:ext uri="{BB962C8B-B14F-4D97-AF65-F5344CB8AC3E}">
        <p14:creationId xmlns:p14="http://schemas.microsoft.com/office/powerpoint/2010/main" val="8851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192" y="993732"/>
            <a:ext cx="8229600" cy="4953000"/>
          </a:xfrm>
        </p:spPr>
        <p:txBody>
          <a:bodyPr>
            <a:noAutofit/>
          </a:bodyPr>
          <a:lstStyle/>
          <a:p>
            <a:r>
              <a:rPr lang="en-US" sz="2400" b="1" dirty="0"/>
              <a:t>Daniel Carter</a:t>
            </a:r>
            <a:r>
              <a:rPr lang="en-US" sz="2400" dirty="0"/>
              <a:t>, </a:t>
            </a:r>
            <a:r>
              <a:rPr lang="en-US" sz="2400" i="1" dirty="0"/>
              <a:t>UNC Highway Safety Research Center and Manager of the CMF Clearinghouse</a:t>
            </a:r>
          </a:p>
          <a:p>
            <a:pPr lvl="1"/>
            <a:r>
              <a:rPr lang="en-US" sz="1800" dirty="0"/>
              <a:t>Resources available for selecting the best CMF and an overview of the CMF development course</a:t>
            </a:r>
          </a:p>
          <a:p>
            <a:r>
              <a:rPr lang="en-US" sz="2400" b="1" dirty="0"/>
              <a:t>Jason </a:t>
            </a:r>
            <a:r>
              <a:rPr lang="en-US" sz="2400" b="1" dirty="0" err="1"/>
              <a:t>Hershock</a:t>
            </a:r>
            <a:r>
              <a:rPr lang="en-US" sz="2400" dirty="0"/>
              <a:t>, </a:t>
            </a:r>
            <a:r>
              <a:rPr lang="en-US" sz="2400" i="1" dirty="0"/>
              <a:t>Pennsylvania Department of Transportation</a:t>
            </a:r>
          </a:p>
          <a:p>
            <a:pPr lvl="1"/>
            <a:r>
              <a:rPr lang="en-US" sz="1800" dirty="0"/>
              <a:t>Pennsylvania CMF Guide and PennDOT's tools for safety analysis</a:t>
            </a:r>
          </a:p>
          <a:p>
            <a:r>
              <a:rPr lang="en-US" sz="2400" b="1" dirty="0"/>
              <a:t>Robert Peterson </a:t>
            </a:r>
            <a:r>
              <a:rPr lang="en-US" sz="2400" dirty="0"/>
              <a:t>and </a:t>
            </a:r>
            <a:r>
              <a:rPr lang="en-US" sz="2400" b="1" dirty="0"/>
              <a:t>Richard </a:t>
            </a:r>
            <a:r>
              <a:rPr lang="en-US" sz="2400" b="1" dirty="0" err="1"/>
              <a:t>Ke</a:t>
            </a:r>
            <a:r>
              <a:rPr lang="en-US" sz="2400" dirty="0"/>
              <a:t>, </a:t>
            </a:r>
            <a:r>
              <a:rPr lang="en-US" sz="2400" i="1" dirty="0"/>
              <a:t>California Department of Transportation</a:t>
            </a:r>
          </a:p>
          <a:p>
            <a:pPr lvl="1"/>
            <a:r>
              <a:rPr lang="en-US" sz="1800" dirty="0"/>
              <a:t>Caltrans process for managing the Local Highway Safety Improvement Program</a:t>
            </a:r>
          </a:p>
          <a:p>
            <a:r>
              <a:rPr lang="en-US" sz="2400" dirty="0"/>
              <a:t>Daniel Carter and </a:t>
            </a:r>
            <a:r>
              <a:rPr lang="en-US" sz="2400" b="1" dirty="0"/>
              <a:t>Karen Scurry</a:t>
            </a:r>
            <a:r>
              <a:rPr lang="en-US" sz="2400" dirty="0"/>
              <a:t>, </a:t>
            </a:r>
            <a:r>
              <a:rPr lang="en-US" sz="2400" i="1" dirty="0"/>
              <a:t>U.S. Department of Transportation's Federal Highway Administration</a:t>
            </a:r>
          </a:p>
          <a:p>
            <a:pPr lvl="1"/>
            <a:r>
              <a:rPr lang="en-US" sz="1800" dirty="0"/>
              <a:t>Examples of the misapplications of CMFs by state and local agencies</a:t>
            </a:r>
          </a:p>
          <a:p>
            <a:pPr marL="0" indent="0">
              <a:buNone/>
            </a:pP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37795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Webinar “Housekeeping”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221163"/>
          </a:xfrm>
        </p:spPr>
        <p:txBody>
          <a:bodyPr>
            <a:noAutofit/>
          </a:bodyPr>
          <a:lstStyle/>
          <a:p>
            <a:r>
              <a:rPr lang="en-US" sz="2800" dirty="0"/>
              <a:t>Rejoining the program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2800" dirty="0"/>
              <a:t>All lines are muted </a:t>
            </a:r>
          </a:p>
          <a:p>
            <a:endParaRPr lang="en-US" sz="1800" dirty="0"/>
          </a:p>
          <a:p>
            <a:r>
              <a:rPr lang="en-US" sz="2800" dirty="0"/>
              <a:t>Control Panel</a:t>
            </a:r>
          </a:p>
          <a:p>
            <a:endParaRPr lang="en-US" sz="1800" dirty="0"/>
          </a:p>
          <a:p>
            <a:r>
              <a:rPr lang="en-US" sz="2800" dirty="0"/>
              <a:t>Questions/assistance</a:t>
            </a:r>
          </a:p>
          <a:p>
            <a:endParaRPr lang="en-US" sz="1800" dirty="0"/>
          </a:p>
          <a:p>
            <a:r>
              <a:rPr lang="en-US" sz="2800" dirty="0"/>
              <a:t>Webinar Recording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5412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people are attending the webinar at your location?</a:t>
            </a:r>
          </a:p>
        </p:txBody>
      </p:sp>
    </p:spTree>
    <p:extLst>
      <p:ext uri="{BB962C8B-B14F-4D97-AF65-F5344CB8AC3E}">
        <p14:creationId xmlns:p14="http://schemas.microsoft.com/office/powerpoint/2010/main" val="2280889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5BF0B-0985-4BB4-9A54-438BD3403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E7BB5E-CBAC-4ADF-B875-7B180E49E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60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Technical Assistance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Post-webinar survey</a:t>
            </a:r>
          </a:p>
          <a:p>
            <a:endParaRPr lang="en-US" dirty="0"/>
          </a:p>
          <a:p>
            <a:r>
              <a:rPr lang="en-US" dirty="0"/>
              <a:t>Certificate of attendance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887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916363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n-US" sz="4400" u="sng" dirty="0">
                <a:solidFill>
                  <a:schemeClr val="accent6"/>
                </a:solidFill>
              </a:rPr>
              <a:t>www.CMFClearinghouse.org</a:t>
            </a:r>
            <a:r>
              <a:rPr lang="en-US" sz="4400" dirty="0">
                <a:solidFill>
                  <a:schemeClr val="accent6"/>
                </a:solidFill>
              </a:rPr>
              <a:t> </a:t>
            </a:r>
          </a:p>
          <a:p>
            <a:pPr algn="ctr" eaLnBrk="1" hangingPunct="1">
              <a:buFontTx/>
              <a:buNone/>
              <a:defRPr/>
            </a:pPr>
            <a:endParaRPr lang="en-US" dirty="0"/>
          </a:p>
          <a:p>
            <a:pPr algn="ctr" eaLnBrk="1" hangingPunct="1">
              <a:buFontTx/>
              <a:buNone/>
              <a:defRPr/>
            </a:pPr>
            <a:r>
              <a:rPr lang="en-US" dirty="0"/>
              <a:t>Karen Scurry, P.E. </a:t>
            </a:r>
          </a:p>
          <a:p>
            <a:pPr algn="ctr" eaLnBrk="1" hangingPunct="1">
              <a:buFontTx/>
              <a:buNone/>
              <a:defRPr/>
            </a:pPr>
            <a:r>
              <a:rPr lang="en-US" dirty="0"/>
              <a:t>FHWA Office of Safety Programs</a:t>
            </a:r>
          </a:p>
          <a:p>
            <a:pPr algn="ctr" eaLnBrk="1" hangingPunct="1">
              <a:buFontTx/>
              <a:buNone/>
              <a:defRPr/>
            </a:pPr>
            <a:r>
              <a:rPr lang="en-US" dirty="0"/>
              <a:t>202-897-7168</a:t>
            </a:r>
          </a:p>
          <a:p>
            <a:pPr algn="ctr" eaLnBrk="1" hangingPunct="1">
              <a:buFontTx/>
              <a:buNone/>
              <a:defRPr/>
            </a:pPr>
            <a:r>
              <a:rPr lang="en-US" dirty="0">
                <a:hlinkClick r:id="rId3"/>
              </a:rPr>
              <a:t>karen.scurry@dot.gov</a:t>
            </a:r>
            <a:r>
              <a:rPr lang="en-US" dirty="0"/>
              <a:t> </a:t>
            </a:r>
          </a:p>
          <a:p>
            <a:pPr algn="ctr" eaLnBrk="1" hangingPunct="1">
              <a:buFontTx/>
              <a:buNone/>
              <a:defRPr/>
            </a:pPr>
            <a:endParaRPr lang="en-US" dirty="0"/>
          </a:p>
          <a:p>
            <a:pPr algn="ctr" eaLnBrk="1" hangingPunct="1">
              <a:buFontTx/>
              <a:buNone/>
              <a:defRPr/>
            </a:pPr>
            <a:endParaRPr lang="en-US" dirty="0"/>
          </a:p>
          <a:p>
            <a:pPr algn="ctr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51077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1692</TotalTime>
  <Words>182</Words>
  <Application>Microsoft Office PowerPoint</Application>
  <PresentationFormat>On-screen Show (4:3)</PresentationFormat>
  <Paragraphs>48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Default Design</vt:lpstr>
      <vt:lpstr>CMF Tune Up: Resources, Methods, and Real World Applications of CMFs</vt:lpstr>
      <vt:lpstr>Introduction</vt:lpstr>
      <vt:lpstr>Agenda</vt:lpstr>
      <vt:lpstr>Webinar “Housekeeping”</vt:lpstr>
      <vt:lpstr>Poll</vt:lpstr>
      <vt:lpstr>PowerPoint Presentation</vt:lpstr>
      <vt:lpstr>Wrap-up</vt:lpstr>
      <vt:lpstr>PowerPoint Presentation</vt:lpstr>
    </vt:vector>
  </TitlesOfParts>
  <Company>UNC HSRC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Daul</dc:creator>
  <cp:lastModifiedBy>Carter, Daniel L</cp:lastModifiedBy>
  <cp:revision>234</cp:revision>
  <cp:lastPrinted>2017-12-12T17:26:34Z</cp:lastPrinted>
  <dcterms:created xsi:type="dcterms:W3CDTF">2009-11-10T22:43:56Z</dcterms:created>
  <dcterms:modified xsi:type="dcterms:W3CDTF">2018-12-17T15:08:40Z</dcterms:modified>
</cp:coreProperties>
</file>